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Barlow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22" Type="http://schemas.openxmlformats.org/officeDocument/2006/relationships/font" Target="fonts/Barlow-boldItalic.fntdata"/><Relationship Id="rId10" Type="http://schemas.openxmlformats.org/officeDocument/2006/relationships/slide" Target="slides/slide6.xml"/><Relationship Id="rId21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E3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6002647" y="3424130"/>
            <a:ext cx="50991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41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Optimizing Inventory Management</a:t>
            </a:r>
            <a:endParaRPr b="0" i="0" sz="4150" u="none" cap="none" strike="noStrike"/>
          </a:p>
        </p:txBody>
      </p:sp>
      <p:sp>
        <p:nvSpPr>
          <p:cNvPr id="66" name="Google Shape;66;p15"/>
          <p:cNvSpPr/>
          <p:nvPr/>
        </p:nvSpPr>
        <p:spPr>
          <a:xfrm>
            <a:off x="5964750" y="5003450"/>
            <a:ext cx="62652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Primary Data Analysis for a Kitchen Appliances Retailer.</a:t>
            </a:r>
            <a:endParaRPr b="0" i="0" sz="2200" u="none" cap="none" strike="noStrike"/>
          </a:p>
        </p:txBody>
      </p:sp>
      <p:pic>
        <p:nvPicPr>
          <p:cNvPr descr="preencoded.png"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722" y="239425"/>
            <a:ext cx="3283903" cy="32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11498450" y="3641225"/>
            <a:ext cx="31320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b="1" i="0" lang="en-US" sz="2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IITM BDM PROJECT</a:t>
            </a:r>
            <a:endParaRPr b="1" i="0" sz="2050" u="none" cap="none" strike="noStrike"/>
          </a:p>
        </p:txBody>
      </p:sp>
      <p:sp>
        <p:nvSpPr>
          <p:cNvPr id="69" name="Google Shape;69;p15"/>
          <p:cNvSpPr/>
          <p:nvPr/>
        </p:nvSpPr>
        <p:spPr>
          <a:xfrm>
            <a:off x="5760725" y="6731325"/>
            <a:ext cx="76275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589C9"/>
              </a:buClr>
              <a:buSzPts val="1700"/>
              <a:buFont typeface="Montserrat"/>
              <a:buNone/>
            </a:pPr>
            <a:r>
              <a:rPr b="1" i="0" lang="en-US" sz="2300" u="none" cap="none" strike="noStrike">
                <a:solidFill>
                  <a:srgbClr val="2589C9"/>
                </a:solidFill>
                <a:latin typeface="Montserrat"/>
                <a:ea typeface="Montserrat"/>
                <a:cs typeface="Montserrat"/>
                <a:sym typeface="Montserrat"/>
              </a:rPr>
              <a:t>Presented by - Yash Karsh</a:t>
            </a:r>
            <a:endParaRPr b="1" i="0" sz="2300" u="none" cap="none" strike="noStrike">
              <a:solidFill>
                <a:srgbClr val="2589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589C9"/>
              </a:buClr>
              <a:buSzPts val="1700"/>
              <a:buFont typeface="Montserrat"/>
              <a:buNone/>
            </a:pPr>
            <a:r>
              <a:rPr b="1" i="0" lang="en-US" sz="2300" u="none" cap="none" strike="noStrike">
                <a:solidFill>
                  <a:srgbClr val="2589C9"/>
                </a:solidFill>
                <a:latin typeface="Montserrat"/>
                <a:ea typeface="Montserrat"/>
                <a:cs typeface="Montserrat"/>
                <a:sym typeface="Montserrat"/>
              </a:rPr>
              <a:t>Roll no. - 22f3002322</a:t>
            </a:r>
            <a:endParaRPr b="0" i="0" sz="2300" u="none" cap="none" strike="noStrike"/>
          </a:p>
        </p:txBody>
      </p:sp>
      <p:sp>
        <p:nvSpPr>
          <p:cNvPr id="70" name="Google Shape;70;p15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/>
          <p:nvPr/>
        </p:nvSpPr>
        <p:spPr>
          <a:xfrm>
            <a:off x="740450" y="582700"/>
            <a:ext cx="86514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Actionable Recommendations</a:t>
            </a:r>
            <a:endParaRPr b="0" i="0" sz="4450" u="none" cap="none" strike="noStrike"/>
          </a:p>
        </p:txBody>
      </p:sp>
      <p:sp>
        <p:nvSpPr>
          <p:cNvPr id="228" name="Google Shape;228;p24"/>
          <p:cNvSpPr/>
          <p:nvPr/>
        </p:nvSpPr>
        <p:spPr>
          <a:xfrm>
            <a:off x="740450" y="1497800"/>
            <a:ext cx="138900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2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Implement these SMART recommendations to optimize inventory management and drive sustainable growth.</a:t>
            </a:r>
            <a:endParaRPr b="0" i="0" sz="2050" u="none" cap="none" strike="noStrike"/>
          </a:p>
        </p:txBody>
      </p:sp>
      <p:sp>
        <p:nvSpPr>
          <p:cNvPr id="229" name="Google Shape;229;p24"/>
          <p:cNvSpPr/>
          <p:nvPr/>
        </p:nvSpPr>
        <p:spPr>
          <a:xfrm>
            <a:off x="740450" y="4962525"/>
            <a:ext cx="13149501" cy="22860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2513052" y="4327922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2286476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2357497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600" u="none" cap="none" strike="noStrike"/>
          </a:p>
        </p:txBody>
      </p:sp>
      <p:sp>
        <p:nvSpPr>
          <p:cNvPr id="233" name="Google Shape;233;p24"/>
          <p:cNvSpPr/>
          <p:nvPr/>
        </p:nvSpPr>
        <p:spPr>
          <a:xfrm>
            <a:off x="951905" y="2278142"/>
            <a:ext cx="3145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ABC-based Replenishment</a:t>
            </a:r>
            <a:endParaRPr b="0" i="0" sz="2150" u="none" cap="none" strike="noStrike"/>
          </a:p>
        </p:txBody>
      </p:sp>
      <p:sp>
        <p:nvSpPr>
          <p:cNvPr id="234" name="Google Shape;234;p24"/>
          <p:cNvSpPr/>
          <p:nvPr/>
        </p:nvSpPr>
        <p:spPr>
          <a:xfrm>
            <a:off x="951905" y="3100864"/>
            <a:ext cx="3145155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Maintain 30-45 day stock for A-category items to reduce stockouts.</a:t>
            </a:r>
            <a:endParaRPr b="0" i="0" sz="1950" u="none" cap="none" strike="noStrike"/>
          </a:p>
        </p:txBody>
      </p:sp>
      <p:sp>
        <p:nvSpPr>
          <p:cNvPr id="235" name="Google Shape;235;p24"/>
          <p:cNvSpPr/>
          <p:nvPr/>
        </p:nvSpPr>
        <p:spPr>
          <a:xfrm>
            <a:off x="4429244" y="4962525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202668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4273689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600" u="none" cap="none" strike="noStrike"/>
          </a:p>
        </p:txBody>
      </p:sp>
      <p:sp>
        <p:nvSpPr>
          <p:cNvPr id="238" name="Google Shape;238;p24"/>
          <p:cNvSpPr/>
          <p:nvPr/>
        </p:nvSpPr>
        <p:spPr>
          <a:xfrm>
            <a:off x="3048833" y="5808702"/>
            <a:ext cx="2783800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Digitize Inventory</a:t>
            </a:r>
            <a:endParaRPr b="0" i="0" sz="2150" u="none" cap="none" strike="noStrike"/>
          </a:p>
        </p:txBody>
      </p:sp>
      <p:sp>
        <p:nvSpPr>
          <p:cNvPr id="239" name="Google Shape;239;p24"/>
          <p:cNvSpPr/>
          <p:nvPr/>
        </p:nvSpPr>
        <p:spPr>
          <a:xfrm>
            <a:off x="2868097" y="6283523"/>
            <a:ext cx="3145274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Use Excel/Google Sheets for real-time tracking and demand estimation.</a:t>
            </a:r>
            <a:endParaRPr b="0" i="0" sz="1950" u="none" cap="none" strike="noStrike"/>
          </a:p>
        </p:txBody>
      </p:sp>
      <p:sp>
        <p:nvSpPr>
          <p:cNvPr id="240" name="Google Shape;240;p24"/>
          <p:cNvSpPr/>
          <p:nvPr/>
        </p:nvSpPr>
        <p:spPr>
          <a:xfrm>
            <a:off x="6345555" y="4327922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6118979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6190000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600" u="none" cap="none" strike="noStrike"/>
          </a:p>
        </p:txBody>
      </p:sp>
      <p:sp>
        <p:nvSpPr>
          <p:cNvPr id="243" name="Google Shape;243;p24"/>
          <p:cNvSpPr/>
          <p:nvPr/>
        </p:nvSpPr>
        <p:spPr>
          <a:xfrm>
            <a:off x="4965025" y="2278142"/>
            <a:ext cx="2783800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Weekly Stock Reviews</a:t>
            </a:r>
            <a:endParaRPr b="0" i="0" sz="2150" u="none" cap="none" strike="noStrike"/>
          </a:p>
        </p:txBody>
      </p:sp>
      <p:sp>
        <p:nvSpPr>
          <p:cNvPr id="244" name="Google Shape;244;p24"/>
          <p:cNvSpPr/>
          <p:nvPr/>
        </p:nvSpPr>
        <p:spPr>
          <a:xfrm>
            <a:off x="4784407" y="2752963"/>
            <a:ext cx="3145155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Conduct regular reviews to ensure smoother cash flow and optimized space.</a:t>
            </a:r>
            <a:endParaRPr b="0" i="0" sz="1950" u="none" cap="none" strike="noStrike"/>
          </a:p>
        </p:txBody>
      </p:sp>
      <p:sp>
        <p:nvSpPr>
          <p:cNvPr id="245" name="Google Shape;245;p24"/>
          <p:cNvSpPr/>
          <p:nvPr/>
        </p:nvSpPr>
        <p:spPr>
          <a:xfrm>
            <a:off x="8261866" y="4962525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8035290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8106311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600" u="none" cap="none" strike="noStrike"/>
          </a:p>
        </p:txBody>
      </p:sp>
      <p:sp>
        <p:nvSpPr>
          <p:cNvPr id="248" name="Google Shape;248;p24"/>
          <p:cNvSpPr/>
          <p:nvPr/>
        </p:nvSpPr>
        <p:spPr>
          <a:xfrm>
            <a:off x="6721197" y="5808702"/>
            <a:ext cx="3104198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Negotiate Bulk Discounts</a:t>
            </a:r>
            <a:endParaRPr b="0" i="0" sz="2150" u="none" cap="none" strike="noStrike"/>
          </a:p>
        </p:txBody>
      </p:sp>
      <p:sp>
        <p:nvSpPr>
          <p:cNvPr id="249" name="Google Shape;249;p24"/>
          <p:cNvSpPr/>
          <p:nvPr/>
        </p:nvSpPr>
        <p:spPr>
          <a:xfrm>
            <a:off x="6700718" y="6283523"/>
            <a:ext cx="3145155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Secure better terms for fast-moving A-category items to improve margins.</a:t>
            </a:r>
            <a:endParaRPr b="0" i="0" sz="1950" u="none" cap="none" strike="noStrike"/>
          </a:p>
        </p:txBody>
      </p:sp>
      <p:sp>
        <p:nvSpPr>
          <p:cNvPr id="250" name="Google Shape;250;p24"/>
          <p:cNvSpPr/>
          <p:nvPr/>
        </p:nvSpPr>
        <p:spPr>
          <a:xfrm>
            <a:off x="10178058" y="4327922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9951482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10022503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2600" u="none" cap="none" strike="noStrike"/>
          </a:p>
        </p:txBody>
      </p:sp>
      <p:sp>
        <p:nvSpPr>
          <p:cNvPr id="253" name="Google Shape;253;p24"/>
          <p:cNvSpPr/>
          <p:nvPr/>
        </p:nvSpPr>
        <p:spPr>
          <a:xfrm>
            <a:off x="8797647" y="2278142"/>
            <a:ext cx="2783800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Phase Out C-Items</a:t>
            </a:r>
            <a:endParaRPr b="0" i="0" sz="2150" u="none" cap="none" strike="noStrike"/>
          </a:p>
        </p:txBody>
      </p:sp>
      <p:sp>
        <p:nvSpPr>
          <p:cNvPr id="254" name="Google Shape;254;p24"/>
          <p:cNvSpPr/>
          <p:nvPr/>
        </p:nvSpPr>
        <p:spPr>
          <a:xfrm>
            <a:off x="8616910" y="2752963"/>
            <a:ext cx="3145274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Gradually reduce low-performing C-category inventory to free up capital.</a:t>
            </a:r>
            <a:endParaRPr b="0" i="0" sz="1950" u="none" cap="none" strike="noStrike"/>
          </a:p>
        </p:txBody>
      </p:sp>
      <p:sp>
        <p:nvSpPr>
          <p:cNvPr id="255" name="Google Shape;255;p24"/>
          <p:cNvSpPr/>
          <p:nvPr/>
        </p:nvSpPr>
        <p:spPr>
          <a:xfrm>
            <a:off x="12094369" y="4962525"/>
            <a:ext cx="22860" cy="634603"/>
          </a:xfrm>
          <a:prstGeom prst="roundRect">
            <a:avLst>
              <a:gd fmla="val 1388248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11867793" y="4724519"/>
            <a:ext cx="476012" cy="476012"/>
          </a:xfrm>
          <a:prstGeom prst="roundRect">
            <a:avLst>
              <a:gd fmla="val 6666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11938814" y="4753749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Barlow"/>
              <a:buNone/>
            </a:pPr>
            <a:r>
              <a:rPr b="1" i="0" lang="en-US" sz="2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0" i="0" sz="2600" u="none" cap="none" strike="noStrike"/>
          </a:p>
        </p:txBody>
      </p:sp>
      <p:sp>
        <p:nvSpPr>
          <p:cNvPr id="258" name="Google Shape;258;p24"/>
          <p:cNvSpPr/>
          <p:nvPr/>
        </p:nvSpPr>
        <p:spPr>
          <a:xfrm>
            <a:off x="10533221" y="5808702"/>
            <a:ext cx="3145155" cy="6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Focus on High-RFM Products</a:t>
            </a:r>
            <a:endParaRPr b="0" i="0" sz="2150" u="none" cap="none" strike="noStrike"/>
          </a:p>
        </p:txBody>
      </p:sp>
      <p:sp>
        <p:nvSpPr>
          <p:cNvPr id="259" name="Google Shape;259;p24"/>
          <p:cNvSpPr/>
          <p:nvPr/>
        </p:nvSpPr>
        <p:spPr>
          <a:xfrm>
            <a:off x="10533221" y="6631424"/>
            <a:ext cx="3145155" cy="1015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Prioritize replenishment and display of top-performing items.</a:t>
            </a:r>
            <a:endParaRPr b="0" i="0" sz="1950" u="none" cap="none" strike="noStrike"/>
          </a:p>
        </p:txBody>
      </p:sp>
      <p:sp>
        <p:nvSpPr>
          <p:cNvPr id="260" name="Google Shape;260;p24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/>
          <p:nvPr/>
        </p:nvSpPr>
        <p:spPr>
          <a:xfrm>
            <a:off x="6244709" y="1034891"/>
            <a:ext cx="5887760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Implementation Impact</a:t>
            </a:r>
            <a:endParaRPr b="0" i="0" sz="4450" u="none" cap="none" strike="noStrike"/>
          </a:p>
        </p:txBody>
      </p:sp>
      <p:sp>
        <p:nvSpPr>
          <p:cNvPr id="268" name="Google Shape;268;p25"/>
          <p:cNvSpPr/>
          <p:nvPr/>
        </p:nvSpPr>
        <p:spPr>
          <a:xfrm>
            <a:off x="6244699" y="2072525"/>
            <a:ext cx="81006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Adopting these recommendations will lead to significant improvements:</a:t>
            </a:r>
            <a:endParaRPr b="0" i="0" sz="2100" u="none" cap="none" strike="noStrike"/>
          </a:p>
        </p:txBody>
      </p:sp>
      <p:sp>
        <p:nvSpPr>
          <p:cNvPr id="269" name="Google Shape;269;p25"/>
          <p:cNvSpPr/>
          <p:nvPr/>
        </p:nvSpPr>
        <p:spPr>
          <a:xfrm>
            <a:off x="6244709" y="3009662"/>
            <a:ext cx="3705344" cy="1984177"/>
          </a:xfrm>
          <a:prstGeom prst="roundRect">
            <a:avLst>
              <a:gd fmla="val 26207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6468904" y="323385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Reduced Stockouts</a:t>
            </a:r>
            <a:endParaRPr b="0" i="0" sz="2200" u="none" cap="none" strike="noStrike"/>
          </a:p>
        </p:txBody>
      </p:sp>
      <p:sp>
        <p:nvSpPr>
          <p:cNvPr id="271" name="Google Shape;271;p25"/>
          <p:cNvSpPr/>
          <p:nvPr/>
        </p:nvSpPr>
        <p:spPr>
          <a:xfrm>
            <a:off x="6468904" y="3719989"/>
            <a:ext cx="3256955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Up to 30% reduction, ensuring key product availability.</a:t>
            </a:r>
            <a:endParaRPr b="0" i="0" sz="1900" u="none" cap="none" strike="noStrike"/>
          </a:p>
        </p:txBody>
      </p:sp>
      <p:sp>
        <p:nvSpPr>
          <p:cNvPr id="272" name="Google Shape;272;p25"/>
          <p:cNvSpPr/>
          <p:nvPr/>
        </p:nvSpPr>
        <p:spPr>
          <a:xfrm>
            <a:off x="10166628" y="3009662"/>
            <a:ext cx="3705463" cy="1984177"/>
          </a:xfrm>
          <a:prstGeom prst="roundRect">
            <a:avLst>
              <a:gd fmla="val 26207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10390823" y="3233857"/>
            <a:ext cx="3257074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Improved Capital Turnover</a:t>
            </a:r>
            <a:endParaRPr b="0" i="0" sz="2200" u="none" cap="none" strike="noStrike"/>
          </a:p>
        </p:txBody>
      </p:sp>
      <p:sp>
        <p:nvSpPr>
          <p:cNvPr id="274" name="Google Shape;274;p25"/>
          <p:cNvSpPr/>
          <p:nvPr/>
        </p:nvSpPr>
        <p:spPr>
          <a:xfrm>
            <a:off x="10434025" y="3884438"/>
            <a:ext cx="32571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Better utilization of funds by reducing blocked inventory.</a:t>
            </a:r>
            <a:endParaRPr b="0" i="0" sz="1900" u="none" cap="none" strike="noStrike"/>
          </a:p>
        </p:txBody>
      </p:sp>
      <p:sp>
        <p:nvSpPr>
          <p:cNvPr id="275" name="Google Shape;275;p25"/>
          <p:cNvSpPr/>
          <p:nvPr/>
        </p:nvSpPr>
        <p:spPr>
          <a:xfrm>
            <a:off x="6244709" y="5210413"/>
            <a:ext cx="3705344" cy="1984177"/>
          </a:xfrm>
          <a:prstGeom prst="roundRect">
            <a:avLst>
              <a:gd fmla="val 26207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6468904" y="5434608"/>
            <a:ext cx="3256955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Increased Revenue Consistency</a:t>
            </a:r>
            <a:endParaRPr b="0" i="0" sz="2200" u="none" cap="none" strike="noStrike"/>
          </a:p>
        </p:txBody>
      </p:sp>
      <p:sp>
        <p:nvSpPr>
          <p:cNvPr id="277" name="Google Shape;277;p25"/>
          <p:cNvSpPr/>
          <p:nvPr/>
        </p:nvSpPr>
        <p:spPr>
          <a:xfrm>
            <a:off x="6468904" y="6276975"/>
            <a:ext cx="325695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Focus on high-demand items for stable sales.</a:t>
            </a:r>
            <a:endParaRPr b="0" i="0" sz="1900" u="none" cap="none" strike="noStrike"/>
          </a:p>
        </p:txBody>
      </p:sp>
      <p:sp>
        <p:nvSpPr>
          <p:cNvPr id="278" name="Google Shape;278;p25"/>
          <p:cNvSpPr/>
          <p:nvPr/>
        </p:nvSpPr>
        <p:spPr>
          <a:xfrm>
            <a:off x="10166628" y="5210413"/>
            <a:ext cx="3705463" cy="1984177"/>
          </a:xfrm>
          <a:prstGeom prst="roundRect">
            <a:avLst>
              <a:gd fmla="val 26207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10390823" y="5434608"/>
            <a:ext cx="302394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Streamlined Restocking</a:t>
            </a:r>
            <a:endParaRPr b="0" i="0" sz="2200" u="none" cap="none" strike="noStrike"/>
          </a:p>
        </p:txBody>
      </p:sp>
      <p:sp>
        <p:nvSpPr>
          <p:cNvPr id="280" name="Google Shape;280;p25"/>
          <p:cNvSpPr/>
          <p:nvPr/>
        </p:nvSpPr>
        <p:spPr>
          <a:xfrm>
            <a:off x="10390823" y="5920740"/>
            <a:ext cx="325707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Saving time and effort for the shopkeeper.</a:t>
            </a:r>
            <a:endParaRPr b="0" i="0" sz="1900" u="none" cap="none" strike="noStrike"/>
          </a:p>
        </p:txBody>
      </p:sp>
      <p:sp>
        <p:nvSpPr>
          <p:cNvPr id="281" name="Google Shape;281;p25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1613535" y="2806184"/>
            <a:ext cx="11403211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139"/>
              </a:lnSpc>
              <a:spcBef>
                <a:spcPts val="0"/>
              </a:spcBef>
              <a:spcAft>
                <a:spcPts val="0"/>
              </a:spcAft>
              <a:buClr>
                <a:srgbClr val="063E5F"/>
              </a:buClr>
              <a:buSzPts val="8950"/>
              <a:buFont typeface="Barlow"/>
              <a:buNone/>
            </a:pPr>
            <a:r>
              <a:rPr b="1" i="0" lang="en-US" sz="8950" u="none" cap="none" strike="noStrike">
                <a:solidFill>
                  <a:srgbClr val="063E5F"/>
                </a:solidFill>
                <a:latin typeface="Barlow"/>
                <a:ea typeface="Barlow"/>
                <a:cs typeface="Barlow"/>
                <a:sym typeface="Barlow"/>
              </a:rPr>
              <a:t>Thank You</a:t>
            </a:r>
            <a:endParaRPr b="0" i="0" sz="8950" u="none" cap="none" strike="noStrike"/>
          </a:p>
        </p:txBody>
      </p:sp>
      <p:sp>
        <p:nvSpPr>
          <p:cNvPr id="289" name="Google Shape;289;p26"/>
          <p:cNvSpPr/>
          <p:nvPr/>
        </p:nvSpPr>
        <p:spPr>
          <a:xfrm>
            <a:off x="758309" y="4556522"/>
            <a:ext cx="13113782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63E5F"/>
              </a:buClr>
              <a:buSzPts val="2100"/>
              <a:buFont typeface="Montserrat"/>
              <a:buNone/>
            </a:pPr>
            <a:r>
              <a:rPr b="0" i="0" lang="en-US" sz="2500" u="none" cap="none" strike="noStrike">
                <a:solidFill>
                  <a:srgbClr val="063E5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  <a:r>
              <a:rPr b="1" i="0" lang="en-US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Yash Karsh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63E5F"/>
              </a:buClr>
              <a:buSzPts val="2100"/>
              <a:buFont typeface="Montserrat"/>
              <a:buNone/>
            </a:pPr>
            <a:r>
              <a:rPr b="0" i="0" lang="en-US" sz="2500" u="none" cap="none" strike="noStrike">
                <a:solidFill>
                  <a:srgbClr val="063E5F"/>
                </a:solidFill>
                <a:latin typeface="Montserrat"/>
                <a:ea typeface="Montserrat"/>
                <a:cs typeface="Montserrat"/>
                <a:sym typeface="Montserrat"/>
              </a:rPr>
              <a:t>We appreciate your time and interest.</a:t>
            </a:r>
            <a:endParaRPr b="0" i="0" sz="25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758309" y="1024176"/>
            <a:ext cx="6443543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Organization Background </a:t>
            </a:r>
            <a:endParaRPr b="0" i="0" sz="4450" u="none" cap="none" strike="noStrike"/>
          </a:p>
        </p:txBody>
      </p:sp>
      <p:sp>
        <p:nvSpPr>
          <p:cNvPr id="78" name="Google Shape;78;p16"/>
          <p:cNvSpPr/>
          <p:nvPr/>
        </p:nvSpPr>
        <p:spPr>
          <a:xfrm>
            <a:off x="609600" y="2011425"/>
            <a:ext cx="82602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Anand Steel Emporium is a kitchen appliances retail shop located in Korba, Chhattisgarh. Established in 2010, it is owned and operated by Mr. Anand Sahu, employing 2 full-time staff.</a:t>
            </a:r>
            <a:endParaRPr b="0" i="0" sz="2200" u="none" cap="none" strike="noStrike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shop specialises in products such as pressure cookers, induction cooktops, and mixer grinders, serving a loyal customer base in the region.</a:t>
            </a:r>
            <a:endParaRPr sz="22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business operates 7 days a week, generating an estimated annual income of ₹35–40 lakh.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Montserrat"/>
              <a:buChar char="•"/>
            </a:pPr>
            <a:r>
              <a:t/>
            </a:r>
            <a:endParaRPr sz="22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758309" y="5230654"/>
            <a:ext cx="3705300" cy="1974600"/>
          </a:xfrm>
          <a:prstGeom prst="roundRect">
            <a:avLst>
              <a:gd fmla="val 16458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982504" y="545484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5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The Challenge</a:t>
            </a:r>
            <a:endParaRPr b="0" i="0" sz="2500" u="none" cap="none" strike="noStrike"/>
          </a:p>
        </p:txBody>
      </p:sp>
      <p:sp>
        <p:nvSpPr>
          <p:cNvPr id="81" name="Google Shape;81;p16"/>
          <p:cNvSpPr/>
          <p:nvPr/>
        </p:nvSpPr>
        <p:spPr>
          <a:xfrm>
            <a:off x="982500" y="5940975"/>
            <a:ext cx="34812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Stockouts, overstocking, and capital tied in unsold inventory.</a:t>
            </a:r>
            <a:endParaRPr b="0" i="0" sz="2200" u="none" cap="none" strike="noStrike"/>
          </a:p>
        </p:txBody>
      </p:sp>
      <p:sp>
        <p:nvSpPr>
          <p:cNvPr id="82" name="Google Shape;82;p16"/>
          <p:cNvSpPr/>
          <p:nvPr/>
        </p:nvSpPr>
        <p:spPr>
          <a:xfrm>
            <a:off x="4680225" y="5230650"/>
            <a:ext cx="3957300" cy="1974600"/>
          </a:xfrm>
          <a:prstGeom prst="roundRect">
            <a:avLst>
              <a:gd fmla="val 16458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904423" y="545484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5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Our Approach</a:t>
            </a:r>
            <a:endParaRPr b="0" i="0" sz="2500" u="none" cap="none" strike="noStrike"/>
          </a:p>
        </p:txBody>
      </p:sp>
      <p:sp>
        <p:nvSpPr>
          <p:cNvPr id="84" name="Google Shape;84;p16"/>
          <p:cNvSpPr/>
          <p:nvPr/>
        </p:nvSpPr>
        <p:spPr>
          <a:xfrm>
            <a:off x="4813825" y="5940975"/>
            <a:ext cx="3705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Primary data analysis (300 restocking, 1,000 sales records) from 2023-2025.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758298" y="1070600"/>
            <a:ext cx="12343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Identifying Key Challenges: Problem Statements</a:t>
            </a:r>
            <a:endParaRPr b="0" i="0" sz="4450" u="none" cap="none" strike="noStrike"/>
          </a:p>
        </p:txBody>
      </p:sp>
      <p:sp>
        <p:nvSpPr>
          <p:cNvPr id="91" name="Google Shape;91;p17"/>
          <p:cNvSpPr/>
          <p:nvPr/>
        </p:nvSpPr>
        <p:spPr>
          <a:xfrm>
            <a:off x="758300" y="2073950"/>
            <a:ext cx="4226700" cy="5184600"/>
          </a:xfrm>
          <a:prstGeom prst="roundRect">
            <a:avLst>
              <a:gd fmla="val 3461" name="adj"/>
            </a:avLst>
          </a:prstGeom>
          <a:solidFill>
            <a:srgbClr val="FFFFFF"/>
          </a:solidFill>
          <a:ln cap="flat" cmpd="sng" w="3047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29" y="2073950"/>
            <a:ext cx="121920" cy="508492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096804" y="2321004"/>
            <a:ext cx="3641288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5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1. Inventory Management Inefficiencies</a:t>
            </a:r>
            <a:endParaRPr b="0" i="0" sz="2500" u="none" cap="none" strike="noStrike"/>
          </a:p>
        </p:txBody>
      </p:sp>
      <p:sp>
        <p:nvSpPr>
          <p:cNvPr id="94" name="Google Shape;94;p17"/>
          <p:cNvSpPr/>
          <p:nvPr/>
        </p:nvSpPr>
        <p:spPr>
          <a:xfrm>
            <a:off x="1020963" y="3163400"/>
            <a:ext cx="3903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Anand Steel Emporium faced challenges in optimal stock levels, leading to:</a:t>
            </a:r>
            <a:endParaRPr b="0" i="0" sz="2100" u="none" cap="none" strike="noStrike"/>
          </a:p>
        </p:txBody>
      </p:sp>
      <p:sp>
        <p:nvSpPr>
          <p:cNvPr id="95" name="Google Shape;95;p17"/>
          <p:cNvSpPr/>
          <p:nvPr/>
        </p:nvSpPr>
        <p:spPr>
          <a:xfrm>
            <a:off x="1096704" y="4306337"/>
            <a:ext cx="3641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Overstocking of slow-moving items, tying up capital.</a:t>
            </a:r>
            <a:endParaRPr b="0" i="0" sz="2000" u="none" cap="none" strike="noStrike"/>
          </a:p>
        </p:txBody>
      </p:sp>
      <p:sp>
        <p:nvSpPr>
          <p:cNvPr id="96" name="Google Shape;96;p17"/>
          <p:cNvSpPr/>
          <p:nvPr/>
        </p:nvSpPr>
        <p:spPr>
          <a:xfrm>
            <a:off x="1096704" y="5275918"/>
            <a:ext cx="36414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Understocking of high-demand products, resulting in lost sales.</a:t>
            </a:r>
            <a:endParaRPr b="0" i="0" sz="2000" u="none" cap="none" strike="noStrike"/>
          </a:p>
        </p:txBody>
      </p:sp>
      <p:sp>
        <p:nvSpPr>
          <p:cNvPr id="97" name="Google Shape;97;p17"/>
          <p:cNvSpPr/>
          <p:nvPr/>
        </p:nvSpPr>
        <p:spPr>
          <a:xfrm>
            <a:off x="1066154" y="6391733"/>
            <a:ext cx="3641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Suboptimal warehouse space utilization.</a:t>
            </a:r>
            <a:endParaRPr b="0" i="0" sz="2000" u="none" cap="none" strike="noStrike"/>
          </a:p>
        </p:txBody>
      </p:sp>
      <p:sp>
        <p:nvSpPr>
          <p:cNvPr id="98" name="Google Shape;98;p17"/>
          <p:cNvSpPr/>
          <p:nvPr/>
        </p:nvSpPr>
        <p:spPr>
          <a:xfrm>
            <a:off x="5201725" y="2073950"/>
            <a:ext cx="4226700" cy="5184600"/>
          </a:xfrm>
          <a:prstGeom prst="roundRect">
            <a:avLst>
              <a:gd fmla="val 3461" name="adj"/>
            </a:avLst>
          </a:prstGeom>
          <a:solidFill>
            <a:srgbClr val="FFFFFF"/>
          </a:solidFill>
          <a:ln cap="flat" cmpd="sng" w="3047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242" y="2073950"/>
            <a:ext cx="121920" cy="508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540216" y="2321004"/>
            <a:ext cx="3641288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5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2. Lack of Customer Preference Insights</a:t>
            </a:r>
            <a:endParaRPr b="0" i="0" sz="2500" u="none" cap="none" strike="noStrike"/>
          </a:p>
        </p:txBody>
      </p:sp>
      <p:sp>
        <p:nvSpPr>
          <p:cNvPr id="101" name="Google Shape;101;p17"/>
          <p:cNvSpPr/>
          <p:nvPr/>
        </p:nvSpPr>
        <p:spPr>
          <a:xfrm>
            <a:off x="5540225" y="3163375"/>
            <a:ext cx="388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Absence of granular data on customer buying patterns meant:</a:t>
            </a:r>
            <a:endParaRPr b="0" i="0" sz="210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5540225" y="4333400"/>
            <a:ext cx="388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Difficulty in prioritizing products for procurement and marketing.</a:t>
            </a:r>
            <a:endParaRPr b="0" i="0" sz="2000" u="none" cap="none" strike="noStrike"/>
          </a:p>
        </p:txBody>
      </p:sp>
      <p:sp>
        <p:nvSpPr>
          <p:cNvPr id="103" name="Google Shape;103;p17"/>
          <p:cNvSpPr/>
          <p:nvPr/>
        </p:nvSpPr>
        <p:spPr>
          <a:xfrm>
            <a:off x="5540216" y="5449252"/>
            <a:ext cx="364128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Missed opportunities for targeted sales strategies.</a:t>
            </a:r>
            <a:endParaRPr b="0" i="0" sz="2000" u="none" cap="none" strike="noStrike"/>
          </a:p>
        </p:txBody>
      </p:sp>
      <p:sp>
        <p:nvSpPr>
          <p:cNvPr id="104" name="Google Shape;104;p17"/>
          <p:cNvSpPr/>
          <p:nvPr/>
        </p:nvSpPr>
        <p:spPr>
          <a:xfrm>
            <a:off x="5540225" y="6218400"/>
            <a:ext cx="388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Inefficient product placement and promotions.</a:t>
            </a:r>
            <a:endParaRPr b="0" i="0" sz="200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9645125" y="2073950"/>
            <a:ext cx="4227000" cy="5184600"/>
          </a:xfrm>
          <a:prstGeom prst="roundRect">
            <a:avLst>
              <a:gd fmla="val 3461" name="adj"/>
            </a:avLst>
          </a:prstGeom>
          <a:solidFill>
            <a:srgbClr val="FFFFFF"/>
          </a:solidFill>
          <a:ln cap="flat" cmpd="sng" w="3047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4654" y="2073950"/>
            <a:ext cx="121920" cy="508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9983629" y="2321004"/>
            <a:ext cx="3641408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5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3. Absence of Data Driven Insights</a:t>
            </a:r>
            <a:endParaRPr b="0" i="0" sz="250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9983629" y="3163372"/>
            <a:ext cx="364140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Reliance on traditional methods instead of data analysis led to:</a:t>
            </a:r>
            <a:endParaRPr b="0" i="0" sz="210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9922700" y="4203475"/>
            <a:ext cx="38883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Suboptimal decision-making in purchasing and sales.</a:t>
            </a:r>
            <a:endParaRPr b="0" i="0" sz="20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9922704" y="5243458"/>
            <a:ext cx="3641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Limited ability to forecast demand accurately.</a:t>
            </a:r>
            <a:endParaRPr b="0" i="0" sz="2000" u="none" cap="none" strike="noStrike"/>
          </a:p>
        </p:txBody>
      </p:sp>
      <p:sp>
        <p:nvSpPr>
          <p:cNvPr id="111" name="Google Shape;111;p17"/>
          <p:cNvSpPr/>
          <p:nvPr/>
        </p:nvSpPr>
        <p:spPr>
          <a:xfrm>
            <a:off x="9922704" y="5956038"/>
            <a:ext cx="3641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Montserrat"/>
              <a:buChar char="•"/>
            </a:pPr>
            <a:r>
              <a:rPr b="0" i="0" lang="en-US" sz="2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Missed opportunities for competitive advantage.</a:t>
            </a:r>
            <a:endParaRPr b="0" i="0" sz="200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684125" y="856650"/>
            <a:ext cx="8971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0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Analysis Process &amp; Methods</a:t>
            </a:r>
            <a:endParaRPr b="0" i="0" sz="4450" u="none" cap="none" strike="noStrike"/>
          </a:p>
        </p:txBody>
      </p:sp>
      <p:sp>
        <p:nvSpPr>
          <p:cNvPr id="119" name="Google Shape;119;p18"/>
          <p:cNvSpPr/>
          <p:nvPr/>
        </p:nvSpPr>
        <p:spPr>
          <a:xfrm>
            <a:off x="684133" y="1890593"/>
            <a:ext cx="13262134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analysis involved meticulous data cleaning and the application of several key methodologies to derive actionable insights.</a:t>
            </a:r>
            <a:endParaRPr b="0" i="0" sz="2100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684133" y="2716411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33" y="2693551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6091" y="2423279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2711946" y="2569845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180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902375" y="3205043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 Collection</a:t>
            </a:r>
            <a:endParaRPr b="0" i="0" sz="20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902375" y="3643789"/>
            <a:ext cx="3853934" cy="93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We compiled over </a:t>
            </a:r>
            <a:r>
              <a:rPr b="1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300 restocking records</a:t>
            </a: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1,000 sales transactions</a:t>
            </a: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, spanning January 2023 to March 2025.</a:t>
            </a:r>
            <a:endParaRPr b="0" i="0" sz="180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5169932" y="2716411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932" y="2693551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1890" y="2423279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7197745" y="2569845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8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5388173" y="3205043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 Cleaning</a:t>
            </a:r>
            <a:endParaRPr b="0" i="0" sz="200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5388173" y="3643789"/>
            <a:ext cx="3853934" cy="93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Standardized dates, merged product names, removed duplicates and invalid entries.</a:t>
            </a:r>
            <a:endParaRPr b="0" i="0" sz="18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9655731" y="2716411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5731" y="2693551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7688" y="2423279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1683544" y="2569845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8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9873972" y="3205043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ABC Analysis</a:t>
            </a:r>
            <a:endParaRPr b="0" i="0" sz="200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9873972" y="3643789"/>
            <a:ext cx="3853934" cy="93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Prioritized products by Annual Consumption Value (ACV) to classify critical items.</a:t>
            </a:r>
            <a:endParaRPr b="0" i="0" sz="18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684133" y="5288875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33" y="5266015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6091" y="4995743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2711946" y="5142309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18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902375" y="5777508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Trend Identification</a:t>
            </a:r>
            <a:endParaRPr b="0" i="0" sz="20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902375" y="6216253"/>
            <a:ext cx="3853934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Identified patterns and seasonality in purchases and sales over time.</a:t>
            </a:r>
            <a:endParaRPr b="0" i="0" sz="18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169932" y="5288875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932" y="5266015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1890" y="4995743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7197745" y="5142309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18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5388173" y="5777508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Pareto Analysis</a:t>
            </a:r>
            <a:endParaRPr b="0" i="0" sz="200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5388173" y="6216253"/>
            <a:ext cx="3853934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Confirmed product concentration (80/20 rule) for sales volume and value.</a:t>
            </a:r>
            <a:endParaRPr b="0" i="0" sz="18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9655731" y="5288875"/>
            <a:ext cx="4290417" cy="2083951"/>
          </a:xfrm>
          <a:prstGeom prst="roundRect">
            <a:avLst>
              <a:gd fmla="val 526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5731" y="5266015"/>
            <a:ext cx="429041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7688" y="4995743"/>
            <a:ext cx="586383" cy="58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11683544" y="5142309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0" i="0" sz="18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9873972" y="5777508"/>
            <a:ext cx="2572107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RFM Analysis</a:t>
            </a:r>
            <a:endParaRPr b="0" i="0" sz="20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9873972" y="6216253"/>
            <a:ext cx="3853934" cy="93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Segmented products by Recency, Frequency, and Monetary value to understand customer preference.</a:t>
            </a:r>
            <a:endParaRPr b="0" i="0" sz="18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644123" y="506125"/>
            <a:ext cx="8925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80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Year-wise Summary Trends</a:t>
            </a:r>
            <a:endParaRPr b="0" i="0" sz="4450" u="none" cap="none" strike="noStrike"/>
          </a:p>
        </p:txBody>
      </p:sp>
      <p:pic>
        <p:nvPicPr>
          <p:cNvPr descr="preencoded.png"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25" y="1397250"/>
            <a:ext cx="5968025" cy="478908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19"/>
          <p:cNvSpPr/>
          <p:nvPr/>
        </p:nvSpPr>
        <p:spPr>
          <a:xfrm>
            <a:off x="644128" y="6472047"/>
            <a:ext cx="63087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Purchase value peaked in 2024, exceeding ₹1 crore. This was followed by a sharp decline to under ₹30 lakhs in 2025, potentially indicating a significant slowdown in procurement or an accumulation of excess inventory.</a:t>
            </a:r>
            <a:endParaRPr b="0" i="0" sz="1900" u="none" cap="none" strike="noStrike"/>
          </a:p>
        </p:txBody>
      </p:sp>
      <p:pic>
        <p:nvPicPr>
          <p:cNvPr descr="preencoded.png"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350" y="1397250"/>
            <a:ext cx="6308699" cy="47890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9"/>
          <p:cNvSpPr/>
          <p:nvPr/>
        </p:nvSpPr>
        <p:spPr>
          <a:xfrm>
            <a:off x="7389534" y="6505869"/>
            <a:ext cx="65844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Similarly, 2024 showed the highest purchase quantity, with approximately 1,600 units acquired. This trend aligns with the increased purchase value observed for the same period.</a:t>
            </a:r>
            <a:endParaRPr b="0" i="0" sz="19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758309" y="704255"/>
            <a:ext cx="849177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Daily Restocking &amp; Sales Patterns</a:t>
            </a:r>
            <a:endParaRPr b="0" i="0" sz="44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58309" y="19584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Restocking Volatility</a:t>
            </a:r>
            <a:endParaRPr b="0" i="0" sz="220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58309" y="2531269"/>
            <a:ext cx="62925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Daily purchases in 2024 showed high volatility with multiple spikes, peaking above ₹3 lakhs. This indicates reactive procurement, possibly driven by </a:t>
            </a:r>
            <a:r>
              <a:rPr lang="en-US" sz="19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stockouts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or seasonal demand, rather than systematic planning.</a:t>
            </a:r>
            <a:endParaRPr b="0" i="0" sz="1900" u="none" cap="none" strike="noStrike"/>
          </a:p>
        </p:txBody>
      </p:sp>
      <p:pic>
        <p:nvPicPr>
          <p:cNvPr descr="preencoded.png"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74" y="4161825"/>
            <a:ext cx="6923800" cy="3428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0"/>
          <p:cNvSpPr/>
          <p:nvPr/>
        </p:nvSpPr>
        <p:spPr>
          <a:xfrm>
            <a:off x="7587139" y="19584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Sales Fluctuations</a:t>
            </a:r>
            <a:endParaRPr b="0" i="0" sz="220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7587139" y="2531269"/>
            <a:ext cx="62925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Daily sales activity in 2024 exhibited substantial day-to-day fluctuations, peaking around ₹45,000 on some days and dipping below ₹5,000 on others. This highlights uneven demand distribution.</a:t>
            </a:r>
            <a:endParaRPr b="0" i="0" sz="1900" u="none" cap="none" strike="noStrike"/>
          </a:p>
        </p:txBody>
      </p:sp>
      <p:pic>
        <p:nvPicPr>
          <p:cNvPr descr="preencoded.png" id="179" name="Google Shape;1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8662" y="4161837"/>
            <a:ext cx="6914937" cy="3428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0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710199" y="558050"/>
            <a:ext cx="107736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20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ABC Classification: Product Contribution</a:t>
            </a:r>
            <a:endParaRPr b="0" i="0" sz="44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710208" y="1732836"/>
            <a:ext cx="2670215" cy="333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ACV Contribution</a:t>
            </a:r>
            <a:endParaRPr b="0" i="0" sz="2100" u="none" cap="none" strike="noStrike"/>
          </a:p>
        </p:txBody>
      </p:sp>
      <p:sp>
        <p:nvSpPr>
          <p:cNvPr id="188" name="Google Shape;188;p21"/>
          <p:cNvSpPr/>
          <p:nvPr/>
        </p:nvSpPr>
        <p:spPr>
          <a:xfrm>
            <a:off x="710208" y="2269450"/>
            <a:ext cx="6357461" cy="129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top 3 products (electric kettle, non-stick, hand blender) contribute over 50% of overall ACV. The top 6 items reach the 80% cumulative threshold, classifying them as 'A' category—strategic and high-value.</a:t>
            </a:r>
            <a:endParaRPr b="0" i="0" sz="1950" u="none" cap="none" strike="noStrike"/>
          </a:p>
        </p:txBody>
      </p:sp>
      <p:pic>
        <p:nvPicPr>
          <p:cNvPr descr="preencoded.png"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08" y="3935053"/>
            <a:ext cx="6357461" cy="3932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7570351" y="1732836"/>
            <a:ext cx="2670215" cy="333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Category Distribution</a:t>
            </a:r>
            <a:endParaRPr b="0" i="0" sz="2100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7570351" y="2269450"/>
            <a:ext cx="6357461" cy="129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None/>
            </a:pPr>
            <a:r>
              <a:rPr b="0" i="0" lang="en-US" sz="19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Category A comprises 60% of items, indicating a significant portion of inventory is high-value and requires close monitoring. Categories B and C represent 20% each, requiring less rigorous management.</a:t>
            </a:r>
            <a:endParaRPr b="0" i="0" sz="1950" u="none" cap="none" strike="noStrike"/>
          </a:p>
        </p:txBody>
      </p:sp>
      <p:pic>
        <p:nvPicPr>
          <p:cNvPr descr="preencoded.png" id="192" name="Google Shape;1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0351" y="3942791"/>
            <a:ext cx="6357461" cy="3917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12667850" y="7729900"/>
            <a:ext cx="1962600" cy="49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758309" y="702945"/>
            <a:ext cx="9337834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Pareto Analysis: Sales Concentration</a:t>
            </a:r>
            <a:endParaRPr b="0" i="0" sz="4450" u="none" cap="none" strike="noStrike"/>
          </a:p>
        </p:txBody>
      </p:sp>
      <p:sp>
        <p:nvSpPr>
          <p:cNvPr id="200" name="Google Shape;200;p22"/>
          <p:cNvSpPr/>
          <p:nvPr/>
        </p:nvSpPr>
        <p:spPr>
          <a:xfrm>
            <a:off x="758309" y="195714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Sales Volume</a:t>
            </a:r>
            <a:endParaRPr b="0" i="0" sz="2200" u="none" cap="none" strike="noStrike"/>
          </a:p>
        </p:txBody>
      </p:sp>
      <p:sp>
        <p:nvSpPr>
          <p:cNvPr id="201" name="Google Shape;201;p22"/>
          <p:cNvSpPr/>
          <p:nvPr/>
        </p:nvSpPr>
        <p:spPr>
          <a:xfrm>
            <a:off x="758309" y="2529959"/>
            <a:ext cx="62925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few products like utensils, non-stick tawas, and toasters dominate sales volume. The top 6 products account for roughly 80% of total sales, reinforcing the classic Pareto rule.</a:t>
            </a:r>
            <a:endParaRPr b="0" i="0" sz="1900" u="none" cap="none" strike="noStrike"/>
          </a:p>
        </p:txBody>
      </p:sp>
      <p:pic>
        <p:nvPicPr>
          <p:cNvPr descr="preencoded.png"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50" y="4160525"/>
            <a:ext cx="6712927" cy="33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2"/>
          <p:cNvSpPr/>
          <p:nvPr/>
        </p:nvSpPr>
        <p:spPr>
          <a:xfrm>
            <a:off x="7587139" y="195714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Sales Value</a:t>
            </a:r>
            <a:endParaRPr b="0" i="0" sz="2200" u="none" cap="none" strike="noStrike"/>
          </a:p>
        </p:txBody>
      </p:sp>
      <p:sp>
        <p:nvSpPr>
          <p:cNvPr id="204" name="Google Shape;204;p22"/>
          <p:cNvSpPr/>
          <p:nvPr/>
        </p:nvSpPr>
        <p:spPr>
          <a:xfrm>
            <a:off x="7587139" y="2529959"/>
            <a:ext cx="629257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Non-stick tawas and mixer grinders lead in total sales value, indicating higher price points and profitability. 6–7 items generate around 80% of revenue, highlighting product pricing impact.</a:t>
            </a:r>
            <a:endParaRPr b="0" i="0" sz="1900" u="none" cap="none" strike="noStrike"/>
          </a:p>
        </p:txBody>
      </p:sp>
      <p:pic>
        <p:nvPicPr>
          <p:cNvPr descr="preencoded.png"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9417" y="4129200"/>
            <a:ext cx="6785507" cy="33670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2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43527" y="428025"/>
            <a:ext cx="9144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20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RFM Analysis: Product Preference</a:t>
            </a:r>
            <a:endParaRPr b="0" i="0" sz="4450" u="none" cap="none" strike="noStrike"/>
          </a:p>
        </p:txBody>
      </p:sp>
      <p:sp>
        <p:nvSpPr>
          <p:cNvPr id="213" name="Google Shape;213;p23"/>
          <p:cNvSpPr/>
          <p:nvPr/>
        </p:nvSpPr>
        <p:spPr>
          <a:xfrm>
            <a:off x="543525" y="1249450"/>
            <a:ext cx="14216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RFM analysis confirms that a limited set of products consistently drive customer preference and revenue.</a:t>
            </a:r>
            <a:endParaRPr b="0" i="0" sz="2100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543527" y="1908325"/>
            <a:ext cx="4605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600"/>
              <a:buFont typeface="Barlow"/>
              <a:buNone/>
            </a:pPr>
            <a:r>
              <a:rPr b="1" i="0" lang="en-US" sz="20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RFM Score Distribution: Top 5 Products</a:t>
            </a:r>
            <a:endParaRPr b="0" i="0" sz="2000" u="none" cap="none" strike="noStrike"/>
          </a:p>
        </p:txBody>
      </p:sp>
      <p:pic>
        <p:nvPicPr>
          <p:cNvPr descr="preencoded.png"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25" y="2393625"/>
            <a:ext cx="6914198" cy="45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3"/>
          <p:cNvSpPr/>
          <p:nvPr/>
        </p:nvSpPr>
        <p:spPr>
          <a:xfrm>
            <a:off x="8347425" y="1908325"/>
            <a:ext cx="62829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1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Electric Kettle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0" i="1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Non-Stick Tawa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are ranked first and second respectively, indicating that they are purchased most frequently, generate high monetary value, and have been sold very recently.</a:t>
            </a:r>
            <a:endParaRPr b="0" i="0" sz="1900" u="none" cap="none" strike="noStrike"/>
          </a:p>
        </p:txBody>
      </p:sp>
      <p:sp>
        <p:nvSpPr>
          <p:cNvPr id="217" name="Google Shape;217;p23"/>
          <p:cNvSpPr/>
          <p:nvPr/>
        </p:nvSpPr>
        <p:spPr>
          <a:xfrm>
            <a:off x="8615475" y="4321925"/>
            <a:ext cx="57468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Other high-scoring products include </a:t>
            </a:r>
            <a:r>
              <a:rPr b="0" i="1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Induction Cooktops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1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Utensil Sets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0" i="1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Mixer Grinders</a:t>
            </a: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900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8347525" y="5144775"/>
            <a:ext cx="5746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Montserrat"/>
              <a:buChar char="•"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These results confirm that a limited set of products consistently drive both customer preference and revenue.</a:t>
            </a:r>
            <a:endParaRPr b="0" i="0" sz="1900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8347525" y="3261904"/>
            <a:ext cx="5746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Montserrat"/>
              <a:buChar char="•"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Consequently, these items should be prioritised in terms of stock availability, supplier negotiations and display planning.</a:t>
            </a:r>
            <a:endParaRPr b="0" i="0" sz="1900" u="none" cap="none" strike="noStrike"/>
          </a:p>
        </p:txBody>
      </p:sp>
      <p:sp>
        <p:nvSpPr>
          <p:cNvPr id="220" name="Google Shape;220;p23"/>
          <p:cNvSpPr/>
          <p:nvPr/>
        </p:nvSpPr>
        <p:spPr>
          <a:xfrm>
            <a:off x="543600" y="7185533"/>
            <a:ext cx="135432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bar graph clearly illustrates the superior RFM performance of the Electric Kettle and Non-Stick Tawa, emphasizing their critical role in customer engagement and sales. These products should be prioritized for inventory management and promotional activities.</a:t>
            </a:r>
            <a:endParaRPr b="0" i="0" sz="1900" u="none" cap="none" strike="noStrike"/>
          </a:p>
        </p:txBody>
      </p:sp>
      <p:sp>
        <p:nvSpPr>
          <p:cNvPr id="221" name="Google Shape;221;p23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